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论文的选题背景、系统功能、技术以及创新和</a:t>
            </a:r>
            <a:r>
              <a:rPr lang="zh-CN" altLang="en-US" dirty="0"/>
              <a:t>不足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image" Target="../media/image17.pn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.xml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5" Type="http://schemas.openxmlformats.org/officeDocument/2006/relationships/notesSlide" Target="../notesSlides/notesSlide16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image" Target="../media/image32.png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image" Target="../media/image31.png"/><Relationship Id="rId3" Type="http://schemas.openxmlformats.org/officeDocument/2006/relationships/tags" Target="../tags/tag39.xml"/><Relationship Id="rId2" Type="http://schemas.openxmlformats.org/officeDocument/2006/relationships/image" Target="../media/image30.jpeg"/><Relationship Id="rId16" Type="http://schemas.openxmlformats.org/officeDocument/2006/relationships/notesSlide" Target="../notesSlides/notesSlide1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image" Target="../media/image33.png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4.png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image" Target="../media/image5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4.png"/><Relationship Id="rId2" Type="http://schemas.openxmlformats.org/officeDocument/2006/relationships/tags" Target="../tags/tag1.xml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image" Target="../media/image7.png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image" Target="../media/image6.png"/><Relationship Id="rId10" Type="http://schemas.openxmlformats.org/officeDocument/2006/relationships/tags" Target="../tags/tag7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image" Target="../media/image13.png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image" Target="../media/image12.png"/><Relationship Id="rId3" Type="http://schemas.openxmlformats.org/officeDocument/2006/relationships/tags" Target="../tags/tag13.xml"/><Relationship Id="rId2" Type="http://schemas.openxmlformats.org/officeDocument/2006/relationships/image" Target="../media/image11.jpe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8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166813"/>
            <a:ext cx="800100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基于Spring Boot的校园心理健康网站的设计与实现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576513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571500" y="3757613"/>
            <a:ext cx="8001000" cy="2190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725"/>
              </a:lnSpc>
              <a:buNone/>
            </a:pPr>
            <a:r>
              <a:rPr lang="zh-CN" altLang="en-US" sz="1200" dirty="0"/>
              <a:t>汇报</a:t>
            </a:r>
            <a:r>
              <a:rPr lang="zh-CN" altLang="en-US" sz="1200" dirty="0"/>
              <a:t>人：邓炀</a:t>
            </a:r>
            <a:r>
              <a:rPr lang="zh-CN" altLang="en-US" sz="1200" dirty="0"/>
              <a:t>玉</a:t>
            </a:r>
            <a:endParaRPr lang="zh-CN" altLang="en-US" sz="1200" dirty="0"/>
          </a:p>
        </p:txBody>
      </p:sp>
      <p:sp>
        <p:nvSpPr>
          <p:cNvPr id="7" name="文本框 6"/>
          <p:cNvSpPr txBox="1"/>
          <p:nvPr/>
        </p:nvSpPr>
        <p:spPr>
          <a:xfrm>
            <a:off x="3656965" y="2646045"/>
            <a:ext cx="1786255" cy="262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21</a:t>
            </a:r>
            <a:r>
              <a:rPr lang="zh-CN" altLang="en-US" sz="1200"/>
              <a:t>级</a:t>
            </a:r>
            <a:r>
              <a:rPr lang="en-US" altLang="zh-CN" sz="1200"/>
              <a:t> </a:t>
            </a:r>
            <a:r>
              <a:rPr lang="zh-CN" altLang="en-US" sz="1200"/>
              <a:t>软件学院</a:t>
            </a:r>
            <a:r>
              <a:rPr lang="en-US" altLang="zh-CN" sz="1200"/>
              <a:t> </a:t>
            </a:r>
            <a:r>
              <a:rPr lang="zh-CN" altLang="en-US" sz="1200"/>
              <a:t>软件工程</a:t>
            </a:r>
            <a:endParaRPr lang="zh-CN" altLang="en-US" sz="1200"/>
          </a:p>
        </p:txBody>
      </p:sp>
      <p:sp>
        <p:nvSpPr>
          <p:cNvPr id="8" name="文本框 7"/>
          <p:cNvSpPr txBox="1"/>
          <p:nvPr/>
        </p:nvSpPr>
        <p:spPr>
          <a:xfrm>
            <a:off x="3371215" y="3214370"/>
            <a:ext cx="3526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指导老师：王禹、高程昕</a:t>
            </a:r>
            <a:endParaRPr lang="zh-CN" altLang="en-US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86765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17312" r="17312"/>
          <a:stretch>
            <a:fillRect/>
          </a:stretch>
        </p:blipFill>
        <p:spPr>
          <a:xfrm>
            <a:off x="0" y="-617220"/>
            <a:ext cx="9144000" cy="78676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25484" r="25484"/>
          <a:stretch>
            <a:fillRect/>
          </a:stretch>
        </p:blipFill>
        <p:spPr>
          <a:xfrm>
            <a:off x="6087745" y="-617220"/>
            <a:ext cx="3056255" cy="62331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310" y="-21590"/>
            <a:ext cx="5351145" cy="25939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核心功能模块</a:t>
            </a:r>
            <a:endParaRPr lang="en-US" sz="140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用户注册/登录：支持三种角色登录。</a:t>
            </a:r>
            <a:endParaRPr lang="en-US" sz="140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在线心理咨询：提供一对一在线咨询。</a:t>
            </a:r>
            <a:endParaRPr lang="en-US" sz="140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心理测评：标准化测试问卷，自动评分分析。</a:t>
            </a:r>
            <a:endParaRPr lang="en-US" sz="140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健康文章：发布心理健康科普文章。</a:t>
            </a:r>
            <a:endParaRPr lang="en-US" sz="140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AI智能客服：基础答疑和引导服务。</a:t>
            </a:r>
            <a:endParaRPr lang="en-US" sz="140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后台管理：包括用户管理等功能。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448310" y="28257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核心功能模块</a:t>
            </a:r>
            <a:endParaRPr lang="en-US" sz="1200" dirty="0"/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687070" y="30734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用户注册/登录</a:t>
            </a:r>
            <a:endParaRPr lang="en-US" sz="1200" dirty="0"/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687070" y="33210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支持学生、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心理</a:t>
            </a: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医生、管理员三种角色，个性化登录界面，确保安全高效。</a:t>
            </a:r>
            <a:endParaRPr lang="en-US" sz="1050" dirty="0"/>
          </a:p>
        </p:txBody>
      </p:sp>
      <p:sp>
        <p:nvSpPr>
          <p:cNvPr id="9" name="Text 5"/>
          <p:cNvSpPr/>
          <p:nvPr>
            <p:custDataLst>
              <p:tags r:id="rId5"/>
            </p:custDataLst>
          </p:nvPr>
        </p:nvSpPr>
        <p:spPr>
          <a:xfrm>
            <a:off x="2949258" y="30734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在线心理咨询</a:t>
            </a:r>
            <a:endParaRPr lang="en-US" sz="1200" dirty="0"/>
          </a:p>
        </p:txBody>
      </p:sp>
      <p:sp>
        <p:nvSpPr>
          <p:cNvPr id="10" name="Text 6"/>
          <p:cNvSpPr/>
          <p:nvPr>
            <p:custDataLst>
              <p:tags r:id="rId6"/>
            </p:custDataLst>
          </p:nvPr>
        </p:nvSpPr>
        <p:spPr>
          <a:xfrm>
            <a:off x="2949258" y="3321050"/>
            <a:ext cx="1881187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一对一专业咨询，即时沟通，隐私保护，全天候心理支持。</a:t>
            </a:r>
            <a:endParaRPr lang="en-US" sz="1050" dirty="0"/>
          </a:p>
        </p:txBody>
      </p:sp>
      <p:sp>
        <p:nvSpPr>
          <p:cNvPr id="11" name="Text 7"/>
          <p:cNvSpPr/>
          <p:nvPr>
            <p:custDataLst>
              <p:tags r:id="rId7"/>
            </p:custDataLst>
          </p:nvPr>
        </p:nvSpPr>
        <p:spPr>
          <a:xfrm>
            <a:off x="687070" y="41402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心理测评</a:t>
            </a:r>
            <a:endParaRPr lang="en-US" sz="1200" dirty="0"/>
          </a:p>
        </p:txBody>
      </p:sp>
      <p:sp>
        <p:nvSpPr>
          <p:cNvPr id="12" name="Text 8"/>
          <p:cNvSpPr/>
          <p:nvPr>
            <p:custDataLst>
              <p:tags r:id="rId8"/>
            </p:custDataLst>
          </p:nvPr>
        </p:nvSpPr>
        <p:spPr>
          <a:xfrm>
            <a:off x="687070" y="4387850"/>
            <a:ext cx="1881187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标准化问卷，自动分析，快速了解心理状态，科学指导。</a:t>
            </a:r>
            <a:endParaRPr lang="en-US" sz="1050" dirty="0"/>
          </a:p>
        </p:txBody>
      </p:sp>
      <p:sp>
        <p:nvSpPr>
          <p:cNvPr id="13" name="Text 9"/>
          <p:cNvSpPr/>
          <p:nvPr>
            <p:custDataLst>
              <p:tags r:id="rId9"/>
            </p:custDataLst>
          </p:nvPr>
        </p:nvSpPr>
        <p:spPr>
          <a:xfrm>
            <a:off x="2883853" y="41783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健康文章 &amp; AI客服</a:t>
            </a:r>
            <a:endParaRPr lang="en-US" sz="1200" dirty="0"/>
          </a:p>
        </p:txBody>
      </p:sp>
      <p:sp>
        <p:nvSpPr>
          <p:cNvPr id="14" name="Text 10"/>
          <p:cNvSpPr/>
          <p:nvPr>
            <p:custDataLst>
              <p:tags r:id="rId10"/>
            </p:custDataLst>
          </p:nvPr>
        </p:nvSpPr>
        <p:spPr>
          <a:xfrm>
            <a:off x="2949258" y="4387850"/>
            <a:ext cx="1881187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科普心理健康知识，AI客服提供基础答疑，引导用户自助服务。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17290" r="17290"/>
          <a:stretch>
            <a:fillRect/>
          </a:stretch>
        </p:blipFill>
        <p:spPr>
          <a:xfrm>
            <a:off x="0" y="0"/>
            <a:ext cx="9144000" cy="2038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12001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技术创新点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结合MySQL与MongoDB混合数据库架构。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使用Docker进行容器化部署。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15430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技术创新点</a:t>
            </a: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90625" y="2228850"/>
            <a:ext cx="476250" cy="4762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71500" y="28194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混合数据库架构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30670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采用MySQL与MongoDB双数据库，分别处理结构化与非结构化数据，提升数据处理灵活性与效率。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86125" y="2228850"/>
            <a:ext cx="476250" cy="4762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667000" y="28194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容器化部署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2667000" y="30670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利用Docker容器化技术，实现一键部署，简化运维工作，保证系统环境一致性，加速上线流程。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81625" y="2228850"/>
            <a:ext cx="476250" cy="4762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762500" y="28194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数据存储优化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4762500" y="30670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MySQL确保事务一致性，MongoDB应对大数据量挑战，双剑合璧，满足高并发与复杂查询需求。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77125" y="2228850"/>
            <a:ext cx="476250" cy="4762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858000" y="28194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部署灵活性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6858000" y="30670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Docker容器化部署策略，支持跨平台运行，增强系统可移植性，降低硬件依赖，提升资源利用率。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章节四：技术架构与选型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2400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前端(Vue.js) ↔ 后端(Spring Boot) ↔ 数据库(MySQL + MongoDB)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  ↑ Docker部署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  ↑ Nginx反向代理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27432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39875" y="342900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40195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前端交互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426720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Vue.js负责用户界面，实现流畅交互，与后端无缝对接。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33875" y="342900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365500" y="40195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后端支撑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365500" y="426720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Spring Boot作为后端框架，处理业务逻辑，连接数据库层。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27875" y="342900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59500" y="40195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数据存储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159500" y="426720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MySQL与MongoDB组合，满足结构化与非结构化数据存储需求。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0198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7278" r="7278"/>
          <a:stretch>
            <a:fillRect/>
          </a:stretch>
        </p:blipFill>
        <p:spPr>
          <a:xfrm>
            <a:off x="0" y="0"/>
            <a:ext cx="9144000" cy="60198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20002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技术选型说明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Vue.js: 轻量级、组件化开发、适合前后端分离。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Spring Boot: 快速构建微服务，集成方便，生态完善。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MySQL/MongoDB: 分别用于结构化和非结构化数据存储。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Docker: 容器化部署，便于环境统一和快速上线。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23431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技术选型说明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t="8333" b="8333"/>
          <a:stretch>
            <a:fillRect/>
          </a:stretch>
        </p:blipFill>
        <p:spPr>
          <a:xfrm>
            <a:off x="571500" y="2666365"/>
            <a:ext cx="17145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4285615"/>
            <a:ext cx="1524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Vue.js：前端之选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4533265"/>
            <a:ext cx="1524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轻量级框架，组件化开发，高效分离前后端，提升用户体验。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 t="8333" b="8333"/>
          <a:stretch>
            <a:fillRect/>
          </a:stretch>
        </p:blipFill>
        <p:spPr>
          <a:xfrm>
            <a:off x="2667000" y="2666365"/>
            <a:ext cx="17145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62250" y="4285615"/>
            <a:ext cx="1524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Spring Boot：微服务基石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762250" y="4742815"/>
            <a:ext cx="1524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快速搭建，集成便利，生态丰富，打造稳定后端服务。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 t="8333" b="8333"/>
          <a:stretch>
            <a:fillRect/>
          </a:stretch>
        </p:blipFill>
        <p:spPr>
          <a:xfrm>
            <a:off x="4762500" y="2666365"/>
            <a:ext cx="17145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857750" y="4285615"/>
            <a:ext cx="1524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数据库双剑合璧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857750" y="4428490"/>
            <a:ext cx="15240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MySQL处理结构化数据，MongoDB应对非结构化，灵活存储，满足多样需求。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rcRect t="8333" b="8333"/>
          <a:stretch>
            <a:fillRect/>
          </a:stretch>
        </p:blipFill>
        <p:spPr>
          <a:xfrm>
            <a:off x="6858000" y="2666365"/>
            <a:ext cx="1714500" cy="14287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953250" y="4285615"/>
            <a:ext cx="1524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Docker：一键部署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953250" y="4533265"/>
            <a:ext cx="1524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容器化解决方案，简化部署流程，确保环境一致性，加速上线速度。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章节五：创新点与亮点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9302" r="9302"/>
          <a:stretch>
            <a:fillRect/>
          </a:stretch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引入AI智能客服助手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提供7×24小时的基础心理疏导和问题解答。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引入AI智能客服助手</a:t>
            </a:r>
            <a:endParaRPr lang="en-US" sz="1200" dirty="0"/>
          </a:p>
        </p:txBody>
      </p:sp>
      <p:sp>
        <p:nvSpPr>
          <p:cNvPr id="5" name="Text 2"/>
          <p:cNvSpPr/>
          <p:nvPr>
            <p:custDataLst>
              <p:tags r:id="rId2"/>
            </p:custDataLst>
          </p:nvPr>
        </p:nvSpPr>
        <p:spPr>
          <a:xfrm>
            <a:off x="571500" y="240030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C75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200" dirty="0"/>
          </a:p>
        </p:txBody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571500" y="272891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全天候服务</a:t>
            </a:r>
            <a:endParaRPr lang="en-US" sz="1200" dirty="0"/>
          </a:p>
        </p:txBody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571500" y="2976563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AI客服提供7×24小时不间断服务，随时响应学生需求，填补夜间及假期服务空白。</a:t>
            </a:r>
            <a:endParaRPr lang="en-US" sz="1050" dirty="0"/>
          </a:p>
        </p:txBody>
      </p:sp>
      <p:sp>
        <p:nvSpPr>
          <p:cNvPr id="8" name="Text 5"/>
          <p:cNvSpPr/>
          <p:nvPr>
            <p:custDataLst>
              <p:tags r:id="rId5"/>
            </p:custDataLst>
          </p:nvPr>
        </p:nvSpPr>
        <p:spPr>
          <a:xfrm>
            <a:off x="2667000" y="240030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C75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200" dirty="0"/>
          </a:p>
        </p:txBody>
      </p:sp>
      <p:sp>
        <p:nvSpPr>
          <p:cNvPr id="9" name="Text 6"/>
          <p:cNvSpPr/>
          <p:nvPr>
            <p:custDataLst>
              <p:tags r:id="rId6"/>
            </p:custDataLst>
          </p:nvPr>
        </p:nvSpPr>
        <p:spPr>
          <a:xfrm>
            <a:off x="2667000" y="272891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即时心理疏导</a:t>
            </a:r>
            <a:endParaRPr lang="en-US" sz="1200" dirty="0"/>
          </a:p>
        </p:txBody>
      </p:sp>
      <p:sp>
        <p:nvSpPr>
          <p:cNvPr id="10" name="Text 7"/>
          <p:cNvSpPr/>
          <p:nvPr>
            <p:custDataLst>
              <p:tags r:id="rId7"/>
            </p:custDataLst>
          </p:nvPr>
        </p:nvSpPr>
        <p:spPr>
          <a:xfrm>
            <a:off x="2667000" y="2976563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基础心理疏导功能，帮助学生即时缓解焦虑、压力等情绪问题，促进心理健康。</a:t>
            </a:r>
            <a:endParaRPr lang="en-US" sz="1050" dirty="0"/>
          </a:p>
        </p:txBody>
      </p:sp>
      <p:sp>
        <p:nvSpPr>
          <p:cNvPr id="11" name="Text 8"/>
          <p:cNvSpPr/>
          <p:nvPr>
            <p:custDataLst>
              <p:tags r:id="rId8"/>
            </p:custDataLst>
          </p:nvPr>
        </p:nvSpPr>
        <p:spPr>
          <a:xfrm>
            <a:off x="4762500" y="240030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C75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200" dirty="0"/>
          </a:p>
        </p:txBody>
      </p:sp>
      <p:sp>
        <p:nvSpPr>
          <p:cNvPr id="12" name="Text 9"/>
          <p:cNvSpPr/>
          <p:nvPr>
            <p:custDataLst>
              <p:tags r:id="rId9"/>
            </p:custDataLst>
          </p:nvPr>
        </p:nvSpPr>
        <p:spPr>
          <a:xfrm>
            <a:off x="4762500" y="272891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高效问题解答</a:t>
            </a:r>
            <a:endParaRPr lang="en-US" sz="1200" dirty="0"/>
          </a:p>
        </p:txBody>
      </p:sp>
      <p:sp>
        <p:nvSpPr>
          <p:cNvPr id="13" name="Text 10"/>
          <p:cNvSpPr/>
          <p:nvPr>
            <p:custDataLst>
              <p:tags r:id="rId10"/>
            </p:custDataLst>
          </p:nvPr>
        </p:nvSpPr>
        <p:spPr>
          <a:xfrm>
            <a:off x="4762500" y="2938463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AI智能客服能迅速解答常见心理问题，减轻专业咨询师的工作负担，提升服务效率。</a:t>
            </a:r>
            <a:endParaRPr lang="en-US" sz="1050" dirty="0"/>
          </a:p>
        </p:txBody>
      </p:sp>
      <p:sp>
        <p:nvSpPr>
          <p:cNvPr id="14" name="Text 11"/>
          <p:cNvSpPr/>
          <p:nvPr>
            <p:custDataLst>
              <p:tags r:id="rId11"/>
            </p:custDataLst>
          </p:nvPr>
        </p:nvSpPr>
        <p:spPr>
          <a:xfrm>
            <a:off x="6858000" y="240030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C75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200" dirty="0"/>
          </a:p>
        </p:txBody>
      </p:sp>
      <p:sp>
        <p:nvSpPr>
          <p:cNvPr id="15" name="Text 12"/>
          <p:cNvSpPr/>
          <p:nvPr>
            <p:custDataLst>
              <p:tags r:id="rId12"/>
            </p:custDataLst>
          </p:nvPr>
        </p:nvSpPr>
        <p:spPr>
          <a:xfrm>
            <a:off x="6858000" y="272891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个性化建议</a:t>
            </a:r>
            <a:endParaRPr lang="en-US" sz="1200" dirty="0"/>
          </a:p>
        </p:txBody>
      </p:sp>
      <p:sp>
        <p:nvSpPr>
          <p:cNvPr id="16" name="Text 13"/>
          <p:cNvSpPr/>
          <p:nvPr>
            <p:custDataLst>
              <p:tags r:id="rId13"/>
            </p:custDataLst>
          </p:nvPr>
        </p:nvSpPr>
        <p:spPr>
          <a:xfrm>
            <a:off x="6858000" y="2976563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根据学生提问，AI客服提供个性化建议，引导学生获取更专业的心理健康资源。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4847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12448" r="12448"/>
          <a:stretch>
            <a:fillRect/>
          </a:stretch>
        </p:blipFill>
        <p:spPr>
          <a:xfrm>
            <a:off x="0" y="0"/>
            <a:ext cx="9144000" cy="684847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21836" r="21836"/>
          <a:stretch>
            <a:fillRect/>
          </a:stretch>
        </p:blipFill>
        <p:spPr>
          <a:xfrm>
            <a:off x="5286375" y="0"/>
            <a:ext cx="3857625" cy="68484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12001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结合多种技术栈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关系型+非关系型数据库结合，适应不同业务场景。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96088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结合多种技术栈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153035" y="2387090"/>
            <a:ext cx="1718762" cy="1958860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5"/>
            </p:custDataLst>
          </p:nvPr>
        </p:nvSpPr>
        <p:spPr>
          <a:xfrm>
            <a:off x="774578" y="2667849"/>
            <a:ext cx="1106901" cy="20718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9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双数据库架构</a:t>
            </a:r>
            <a:endParaRPr lang="en-US" sz="900" dirty="0"/>
          </a:p>
        </p:txBody>
      </p:sp>
      <p:sp>
        <p:nvSpPr>
          <p:cNvPr id="9" name="Text 4"/>
          <p:cNvSpPr/>
          <p:nvPr>
            <p:custDataLst>
              <p:tags r:id="rId6"/>
            </p:custDataLst>
          </p:nvPr>
        </p:nvSpPr>
        <p:spPr>
          <a:xfrm>
            <a:off x="435610" y="3006725"/>
            <a:ext cx="1153160" cy="71564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8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采用MySQL与MongoDB，分别处理结构化与非结构化数据，满足多样化业务需求。</a:t>
            </a:r>
            <a:endParaRPr lang="en-US" sz="80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767884" y="2379345"/>
            <a:ext cx="1725862" cy="1966605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9"/>
            </p:custDataLst>
          </p:nvPr>
        </p:nvSpPr>
        <p:spPr>
          <a:xfrm>
            <a:off x="2424280" y="2655586"/>
            <a:ext cx="1133363" cy="211699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9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灵活数据管理</a:t>
            </a:r>
            <a:endParaRPr lang="en-US" sz="900" dirty="0"/>
          </a:p>
        </p:txBody>
      </p:sp>
      <p:sp>
        <p:nvSpPr>
          <p:cNvPr id="12" name="Text 6"/>
          <p:cNvSpPr/>
          <p:nvPr>
            <p:custDataLst>
              <p:tags r:id="rId10"/>
            </p:custDataLst>
          </p:nvPr>
        </p:nvSpPr>
        <p:spPr>
          <a:xfrm>
            <a:off x="2126094" y="2998951"/>
            <a:ext cx="1133363" cy="73449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8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关系型数据库确保事务一致性，非关系型数据库提升查询效率与数据灵活性。</a:t>
            </a:r>
            <a:endParaRPr lang="en-US" sz="800" dirty="0"/>
          </a:p>
        </p:txBody>
      </p:sp>
      <p:pic>
        <p:nvPicPr>
          <p:cNvPr id="13" name="Image 4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3433722" y="2379345"/>
            <a:ext cx="1725217" cy="1966605"/>
          </a:xfrm>
          <a:prstGeom prst="rect">
            <a:avLst/>
          </a:prstGeom>
        </p:spPr>
      </p:pic>
      <p:sp>
        <p:nvSpPr>
          <p:cNvPr id="14" name="Text 7"/>
          <p:cNvSpPr/>
          <p:nvPr>
            <p:custDataLst>
              <p:tags r:id="rId13"/>
            </p:custDataLst>
          </p:nvPr>
        </p:nvSpPr>
        <p:spPr>
          <a:xfrm>
            <a:off x="4012666" y="2619120"/>
            <a:ext cx="1369912" cy="256556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9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场景驱动设计</a:t>
            </a:r>
            <a:endParaRPr lang="en-US" sz="900" dirty="0"/>
          </a:p>
        </p:txBody>
      </p:sp>
      <p:sp>
        <p:nvSpPr>
          <p:cNvPr id="15" name="Text 8"/>
          <p:cNvSpPr/>
          <p:nvPr>
            <p:custDataLst>
              <p:tags r:id="rId14"/>
            </p:custDataLst>
          </p:nvPr>
        </p:nvSpPr>
        <p:spPr>
          <a:xfrm>
            <a:off x="3796450" y="2930537"/>
            <a:ext cx="970717" cy="89068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8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根据具体业务场景选择最合适的数据库类型，实现高效稳定的数据服务。</a:t>
            </a:r>
            <a:endParaRPr lang="en-US" sz="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13918" r="13918"/>
          <a:stretch>
            <a:fillRect/>
          </a:stretch>
        </p:blipFill>
        <p:spPr>
          <a:xfrm>
            <a:off x="0" y="0"/>
            <a:ext cx="9144000" cy="18478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多角色协同管理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优化学校心理健康服务流程，提高管理效率。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1143000"/>
            <a:ext cx="8001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多角色协同管理</a:t>
            </a:r>
            <a:endParaRPr lang="en-US" sz="120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优化学校心理健康服务流程，提高管理效率</a:t>
            </a: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90625" y="2609850"/>
            <a:ext cx="476250" cy="4762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71500" y="32004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角色划分明确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34480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系统设计中，明确区分学生、心理咨询师与管理员角色，确保各自职责清晰，促进高效协作。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86125" y="2609850"/>
            <a:ext cx="476250" cy="4762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667000" y="32004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流程优化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2667000" y="34480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通过自动化工具和智能调度，简化预约、咨询、反馈等流程，减少等待时间，提升服务体验。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81625" y="2609850"/>
            <a:ext cx="476250" cy="4762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762500" y="32004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权限管理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4762500" y="34480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实施精细化权限控制，保障数据安全的同时，使不同角色能够按需访问所需信息，增强系统灵活性。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77125" y="2609850"/>
            <a:ext cx="476250" cy="4762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858000" y="32004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效率提升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6858000" y="34480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多角色间的无缝沟通与协作，有效缩短处理周期，提高心理健康服务的整体效率和质量。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12001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Docker容器化部署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简化部署流程，提升系统的可移植性和扩展性。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1543050"/>
            <a:ext cx="40386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Docker容器化部署</a:t>
            </a:r>
            <a:endParaRPr lang="en-US" sz="120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简化部署流程，提升系统的可移植性和扩展性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429125" y="234315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简化部署流程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429125" y="259080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通过Docker容器化，一键部署所有服务，大幅减少配置时间，让系统上线更迅速。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6691313" y="234315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增强可移植性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6691313" y="259080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Docker确保应用在任何环境中都能一致运行，轻松迁移至不同服务器或云平台。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429125" y="340995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提升扩展性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429125" y="365760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容器化支持灵活的横向扩展，根据负载动态调整资源，满足高峰期需求。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691313" y="340995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环境一致性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691313" y="365760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Docker镜像保证开发、测试、生产环境完全相同，消除环境差异带来的问题。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6738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3C75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7453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章节一：选题背景与意义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9929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3C75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990975" y="13739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章节二：系统目标与定位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90975" y="16216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3C75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0026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章节三：系统功能模块介绍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2502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3C75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990975" y="26312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章节四：技术架构与选型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990975" y="28789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3C75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990975" y="32599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章节五：创新点与亮点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3990975" y="35075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3524250" y="38171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3C75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875" dirty="0"/>
          </a:p>
        </p:txBody>
      </p:sp>
      <p:sp>
        <p:nvSpPr>
          <p:cNvPr id="22" name="Text 19"/>
          <p:cNvSpPr/>
          <p:nvPr/>
        </p:nvSpPr>
        <p:spPr>
          <a:xfrm>
            <a:off x="3990975" y="38885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章节六：存在不足与未来展望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3990975" y="41362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章节六：存在不足与未来展望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22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1600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存在的问题与不足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AI客服智能化程度有待提升，仍需人工干预。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心理测评模块问卷种类较少。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系统安全性方面还需加强。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9431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存在的问题与不足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0050" y="2647950"/>
            <a:ext cx="2781151" cy="22669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349805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AI客服智能化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378856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AI客服虽提供基础服务，但复杂情境处理能力有限，需人工介入优化体验。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81201" y="2647950"/>
            <a:ext cx="2781151" cy="22669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33626" y="349805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心理测评多样性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533626" y="378856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现有心理测评问卷数量不足，限制了评估的全面性，应增加更多类型。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62352" y="2647950"/>
            <a:ext cx="2781151" cy="22669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14777" y="3602831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系统安全加固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314777" y="3893344"/>
            <a:ext cx="2076301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用户数据安全至关重要，需强化加密措施，防止信息泄露风险。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41045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15296" r="15296"/>
          <a:stretch>
            <a:fillRect/>
          </a:stretch>
        </p:blipFill>
        <p:spPr>
          <a:xfrm>
            <a:off x="0" y="0"/>
            <a:ext cx="9144635" cy="69945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203644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未来改进方向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引入更多AI能力，如情绪识别、语音咨询等。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扩展至中小学、职场等其他应用场景。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对接学校教务系统，实现动态跟踪。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25145" y="2091055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未来改进方向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t="20395" b="20395"/>
          <a:stretch>
            <a:fillRect/>
          </a:stretch>
        </p:blipFill>
        <p:spPr>
          <a:xfrm>
            <a:off x="571500" y="2522220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4092575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增强AI交互体验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4389120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引入情绪识别与语音咨询，提升AI客服的同理心与沟通能力，为用户提供更人性化的服务。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 t="20395" b="20395"/>
          <a:stretch>
            <a:fillRect/>
          </a:stretch>
        </p:blipFill>
        <p:spPr>
          <a:xfrm>
            <a:off x="3365500" y="2522220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60750" y="4092575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拓展应用领域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460750" y="4389120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将心理健康服务延伸至中小学与职场，满足更广泛人群的需求，促进社会整体心理健康水平提升。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 t="20395" b="20395"/>
          <a:stretch>
            <a:fillRect/>
          </a:stretch>
        </p:blipFill>
        <p:spPr>
          <a:xfrm>
            <a:off x="6159500" y="2522220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54750" y="4092575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深化校园服务整合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159500" y="4389120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对接学校教务系统，实现学生心理健康状况的动态跟踪与及时干预，构建全方位校园心理健康管理体系。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3C75AA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章节一：选题背景与意义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769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4698" r="4698"/>
          <a:stretch>
            <a:fillRect/>
          </a:stretch>
        </p:blipFill>
        <p:spPr>
          <a:xfrm>
            <a:off x="0" y="0"/>
            <a:ext cx="9144000" cy="56769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1600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选题背景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当前大学生心理健康问题日益突出。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面对面心理咨询资源有限及隐私保护需求增加。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数字化时代下线上心理健康服务成为趋势。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9431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选题背景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0050" y="2416810"/>
            <a:ext cx="4171950" cy="1409700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4"/>
            </p:custDataLst>
          </p:nvPr>
        </p:nvSpPr>
        <p:spPr>
          <a:xfrm>
            <a:off x="600075" y="272875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心理健康现状</a:t>
            </a:r>
            <a:endParaRPr lang="en-US" sz="1200" dirty="0"/>
          </a:p>
        </p:txBody>
      </p:sp>
      <p:sp>
        <p:nvSpPr>
          <p:cNvPr id="8" name="Text 4"/>
          <p:cNvSpPr/>
          <p:nvPr>
            <p:custDataLst>
              <p:tags r:id="rId5"/>
            </p:custDataLst>
          </p:nvPr>
        </p:nvSpPr>
        <p:spPr>
          <a:xfrm>
            <a:off x="600075" y="301926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大学生心理健康问题频发，影响学业与生活。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4572000" y="2416810"/>
            <a:ext cx="4171950" cy="1409700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8"/>
            </p:custDataLst>
          </p:nvPr>
        </p:nvSpPr>
        <p:spPr>
          <a:xfrm>
            <a:off x="5972175" y="272875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资源局限性</a:t>
            </a:r>
            <a:endParaRPr lang="en-US" sz="1200" dirty="0"/>
          </a:p>
        </p:txBody>
      </p:sp>
      <p:sp>
        <p:nvSpPr>
          <p:cNvPr id="11" name="Text 6"/>
          <p:cNvSpPr/>
          <p:nvPr>
            <p:custDataLst>
              <p:tags r:id="rId9"/>
            </p:custDataLst>
          </p:nvPr>
        </p:nvSpPr>
        <p:spPr>
          <a:xfrm>
            <a:off x="5972175" y="301926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传统咨询资源稀缺，隐私顾虑限制求助意愿。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400050" y="3826510"/>
            <a:ext cx="4171950" cy="1409700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12"/>
            </p:custDataLst>
          </p:nvPr>
        </p:nvSpPr>
        <p:spPr>
          <a:xfrm>
            <a:off x="600075" y="4243229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数字时代机遇</a:t>
            </a:r>
            <a:endParaRPr lang="en-US" sz="1200" dirty="0"/>
          </a:p>
        </p:txBody>
      </p:sp>
      <p:sp>
        <p:nvSpPr>
          <p:cNvPr id="14" name="Text 8"/>
          <p:cNvSpPr/>
          <p:nvPr>
            <p:custDataLst>
              <p:tags r:id="rId13"/>
            </p:custDataLst>
          </p:nvPr>
        </p:nvSpPr>
        <p:spPr>
          <a:xfrm>
            <a:off x="600075" y="4533741"/>
            <a:ext cx="257175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互联网普及，线上服务满足个性化需求。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4572000" y="3826510"/>
            <a:ext cx="4171950" cy="1409700"/>
          </a:xfrm>
          <a:prstGeom prst="rect">
            <a:avLst/>
          </a:prstGeom>
        </p:spPr>
      </p:pic>
      <p:sp>
        <p:nvSpPr>
          <p:cNvPr id="16" name="Text 9"/>
          <p:cNvSpPr/>
          <p:nvPr>
            <p:custDataLst>
              <p:tags r:id="rId16"/>
            </p:custDataLst>
          </p:nvPr>
        </p:nvSpPr>
        <p:spPr>
          <a:xfrm>
            <a:off x="5972175" y="4243229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趋势洞察</a:t>
            </a:r>
            <a:endParaRPr lang="en-US" sz="1200" dirty="0"/>
          </a:p>
        </p:txBody>
      </p:sp>
      <p:sp>
        <p:nvSpPr>
          <p:cNvPr id="17" name="Text 10"/>
          <p:cNvSpPr/>
          <p:nvPr>
            <p:custDataLst>
              <p:tags r:id="rId17"/>
            </p:custDataLst>
          </p:nvPr>
        </p:nvSpPr>
        <p:spPr>
          <a:xfrm>
            <a:off x="5972175" y="4533741"/>
            <a:ext cx="257175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线上心理健康服务顺应科技发展潮流。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102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2465" r="2465"/>
          <a:stretch>
            <a:fillRect/>
          </a:stretch>
        </p:blipFill>
        <p:spPr>
          <a:xfrm>
            <a:off x="0" y="0"/>
            <a:ext cx="9144000" cy="5410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1600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研究意义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提供便捷的心理健康支持渠道，缓解线下资源紧张。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借助AI技术提升服务质量与响应效率。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推动校园心理健康教育的数字化转型。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9431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研究意义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t="20395" b="20395"/>
          <a:stretch>
            <a:fillRect/>
          </a:stretch>
        </p:blipFill>
        <p:spPr>
          <a:xfrm>
            <a:off x="571500" y="2628900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424815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缓解资源紧张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4495800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通过线上平台，提供随时随地的心理健康支持，有效分担线下咨询压力，满足更多学生的心理健康需求。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 t="20395" b="20395"/>
          <a:stretch>
            <a:fillRect/>
          </a:stretch>
        </p:blipFill>
        <p:spPr>
          <a:xfrm>
            <a:off x="3365500" y="2628900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60750" y="424815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AI提升效率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460750" y="4495800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利用AI技术，即时响应学生咨询，提高服务质量和效率，创造更高效的心理健康服务体系。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 t="20395" b="20395"/>
          <a:stretch>
            <a:fillRect/>
          </a:stretch>
        </p:blipFill>
        <p:spPr>
          <a:xfrm>
            <a:off x="6159500" y="2628900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54750" y="424815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数字化转型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254750" y="4495800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推动校园心理健康教育现代化，借助数字工具，促进心理健康教育的普及与个性化发展。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章节二：系统目标与定位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8487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20936" r="20936"/>
          <a:stretch>
            <a:fillRect/>
          </a:stretch>
        </p:blipFill>
        <p:spPr>
          <a:xfrm>
            <a:off x="0" y="0"/>
            <a:ext cx="9144000" cy="884872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28202" r="28202"/>
          <a:stretch>
            <a:fillRect/>
          </a:stretch>
        </p:blipFill>
        <p:spPr>
          <a:xfrm>
            <a:off x="0" y="0"/>
            <a:ext cx="3857625" cy="88487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154940"/>
            <a:ext cx="4038600" cy="3200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系统目标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构建一个集在线心理咨询、心理测评、知识科普、AI辅助于一体的综合性平台。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实现学生、心理医生、管理员三方角色的协同管理与互动。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282448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系统目标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4450715" y="3082290"/>
            <a:ext cx="1971992" cy="2246516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5"/>
            </p:custDataLst>
          </p:nvPr>
        </p:nvSpPr>
        <p:spPr>
          <a:xfrm>
            <a:off x="4789294" y="3832654"/>
            <a:ext cx="1294835" cy="242496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综合性服务平台</a:t>
            </a:r>
            <a:endParaRPr lang="en-US" sz="1200" dirty="0"/>
          </a:p>
        </p:txBody>
      </p:sp>
      <p:sp>
        <p:nvSpPr>
          <p:cNvPr id="9" name="Text 4"/>
          <p:cNvSpPr/>
          <p:nvPr>
            <p:custDataLst>
              <p:tags r:id="rId6"/>
            </p:custDataLst>
          </p:nvPr>
        </p:nvSpPr>
        <p:spPr>
          <a:xfrm>
            <a:off x="4789294" y="4111753"/>
            <a:ext cx="1294835" cy="84187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打造一站式心理健康支持，整合咨询、测评、科普与AI辅助，满足多元化需求。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6422707" y="3082290"/>
            <a:ext cx="1971992" cy="2246516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9"/>
            </p:custDataLst>
          </p:nvPr>
        </p:nvSpPr>
        <p:spPr>
          <a:xfrm>
            <a:off x="6761287" y="3832654"/>
            <a:ext cx="1294835" cy="242496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多角色协同管理</a:t>
            </a:r>
            <a:endParaRPr lang="en-US" sz="1200" dirty="0"/>
          </a:p>
        </p:txBody>
      </p:sp>
      <p:sp>
        <p:nvSpPr>
          <p:cNvPr id="12" name="Text 6"/>
          <p:cNvSpPr/>
          <p:nvPr>
            <p:custDataLst>
              <p:tags r:id="rId10"/>
            </p:custDataLst>
          </p:nvPr>
        </p:nvSpPr>
        <p:spPr>
          <a:xfrm>
            <a:off x="6761287" y="4111753"/>
            <a:ext cx="1294835" cy="84187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促进学生、医生与管理员间的高效互动，优化心理健康服务流程，提升管理效能。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1600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用户定位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主要面向高校在校学生。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心理咨询师及辅导员。</a:t>
            </a:r>
            <a:endParaRPr lang="en-US" sz="2250" dirty="0"/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- 学校管理人员。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9431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用户定位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0050" y="2647950"/>
            <a:ext cx="2781151" cy="22669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3602831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主要用户群体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3893344"/>
            <a:ext cx="2076301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本系统专为高校在校学生设计，旨在提供个性化心理健康支持。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81201" y="2647950"/>
            <a:ext cx="2781151" cy="22669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33626" y="3602831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专业人员接入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533626" y="3893344"/>
            <a:ext cx="2076301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心理咨询师及辅导员可通过平台进行专业指导与干预。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62352" y="2647950"/>
            <a:ext cx="2781151" cy="22669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14777" y="3602831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管理层面覆盖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314777" y="3893344"/>
            <a:ext cx="2076301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学校管理人员可利用系统优化心理健康服务流程，提升管理效能。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章节三：系统功能模块介绍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22,&quot;left&quot;:31.5,&quot;top&quot;:190.3,&quot;width&quot;:657}"/>
</p:tagLst>
</file>

<file path=ppt/tags/tag10.xml><?xml version="1.0" encoding="utf-8"?>
<p:tagLst xmlns:p="http://schemas.openxmlformats.org/presentationml/2006/main">
  <p:tag name="KSO_WM_DIAGRAM_VIRTUALLY_FRAME" val="{&quot;height&quot;:222,&quot;left&quot;:31.5,&quot;top&quot;:190.3,&quot;width&quot;:657}"/>
</p:tagLst>
</file>

<file path=ppt/tags/tag11.xml><?xml version="1.0" encoding="utf-8"?>
<p:tagLst xmlns:p="http://schemas.openxmlformats.org/presentationml/2006/main">
  <p:tag name="KSO_WM_DIAGRAM_VIRTUALLY_FRAME" val="{&quot;height&quot;:222,&quot;left&quot;:31.5,&quot;top&quot;:190.3,&quot;width&quot;:657}"/>
</p:tagLst>
</file>

<file path=ppt/tags/tag12.xml><?xml version="1.0" encoding="utf-8"?>
<p:tagLst xmlns:p="http://schemas.openxmlformats.org/presentationml/2006/main">
  <p:tag name="KSO_WM_DIAGRAM_VIRTUALLY_FRAME" val="{&quot;height&quot;:222,&quot;left&quot;:31.5,&quot;top&quot;:190.3,&quot;width&quot;:657}"/>
</p:tagLst>
</file>

<file path=ppt/tags/tag13.xml><?xml version="1.0" encoding="utf-8"?>
<p:tagLst xmlns:p="http://schemas.openxmlformats.org/presentationml/2006/main">
  <p:tag name="KSO_WM_DIAGRAM_VIRTUALLY_FRAME" val="{&quot;height&quot;:178.3,&quot;left&quot;:350.45,&quot;top&quot;:242.7,&quot;width&quot;:315.34992125984246}"/>
</p:tagLst>
</file>

<file path=ppt/tags/tag14.xml><?xml version="1.0" encoding="utf-8"?>
<p:tagLst xmlns:p="http://schemas.openxmlformats.org/presentationml/2006/main">
  <p:tag name="KSO_WM_DIAGRAM_VIRTUALLY_FRAME" val="{&quot;height&quot;:178.3,&quot;left&quot;:350.45,&quot;top&quot;:242.7,&quot;width&quot;:315.34992125984246}"/>
</p:tagLst>
</file>

<file path=ppt/tags/tag15.xml><?xml version="1.0" encoding="utf-8"?>
<p:tagLst xmlns:p="http://schemas.openxmlformats.org/presentationml/2006/main">
  <p:tag name="KSO_WM_DIAGRAM_VIRTUALLY_FRAME" val="{&quot;height&quot;:178.3,&quot;left&quot;:350.45,&quot;top&quot;:242.7,&quot;width&quot;:315.34992125984246}"/>
</p:tagLst>
</file>

<file path=ppt/tags/tag16.xml><?xml version="1.0" encoding="utf-8"?>
<p:tagLst xmlns:p="http://schemas.openxmlformats.org/presentationml/2006/main">
  <p:tag name="KSO_WM_DIAGRAM_VIRTUALLY_FRAME" val="{&quot;height&quot;:178.3,&quot;left&quot;:350.45,&quot;top&quot;:242.7,&quot;width&quot;:315.34992125984246}"/>
</p:tagLst>
</file>

<file path=ppt/tags/tag17.xml><?xml version="1.0" encoding="utf-8"?>
<p:tagLst xmlns:p="http://schemas.openxmlformats.org/presentationml/2006/main">
  <p:tag name="KSO_WM_DIAGRAM_VIRTUALLY_FRAME" val="{&quot;height&quot;:178.3,&quot;left&quot;:350.45,&quot;top&quot;:242.7,&quot;width&quot;:315.34992125984246}"/>
</p:tagLst>
</file>

<file path=ppt/tags/tag18.xml><?xml version="1.0" encoding="utf-8"?>
<p:tagLst xmlns:p="http://schemas.openxmlformats.org/presentationml/2006/main">
  <p:tag name="KSO_WM_DIAGRAM_VIRTUALLY_FRAME" val="{&quot;height&quot;:178.3,&quot;left&quot;:350.45,&quot;top&quot;:242.7,&quot;width&quot;:315.34992125984246}"/>
</p:tagLst>
</file>

<file path=ppt/tags/tag19.xml><?xml version="1.0" encoding="utf-8"?>
<p:tagLst xmlns:p="http://schemas.openxmlformats.org/presentationml/2006/main">
  <p:tag name="KSO_WM_DIAGRAM_VIRTUALLY_FRAME" val="{&quot;height&quot;:185.1,&quot;left&quot;:54.09999999999999,&quot;top&quot;:242,&quot;width&quot;:326.25}"/>
</p:tagLst>
</file>

<file path=ppt/tags/tag2.xml><?xml version="1.0" encoding="utf-8"?>
<p:tagLst xmlns:p="http://schemas.openxmlformats.org/presentationml/2006/main">
  <p:tag name="KSO_WM_DIAGRAM_VIRTUALLY_FRAME" val="{&quot;height&quot;:222,&quot;left&quot;:31.5,&quot;top&quot;:190.3,&quot;width&quot;:657}"/>
</p:tagLst>
</file>

<file path=ppt/tags/tag20.xml><?xml version="1.0" encoding="utf-8"?>
<p:tagLst xmlns:p="http://schemas.openxmlformats.org/presentationml/2006/main">
  <p:tag name="KSO_WM_DIAGRAM_VIRTUALLY_FRAME" val="{&quot;height&quot;:185.1,&quot;left&quot;:54.09999999999999,&quot;top&quot;:242,&quot;width&quot;:326.25}"/>
</p:tagLst>
</file>

<file path=ppt/tags/tag21.xml><?xml version="1.0" encoding="utf-8"?>
<p:tagLst xmlns:p="http://schemas.openxmlformats.org/presentationml/2006/main">
  <p:tag name="KSO_WM_DIAGRAM_VIRTUALLY_FRAME" val="{&quot;height&quot;:185.1,&quot;left&quot;:54.09999999999999,&quot;top&quot;:242,&quot;width&quot;:326.25}"/>
</p:tagLst>
</file>

<file path=ppt/tags/tag22.xml><?xml version="1.0" encoding="utf-8"?>
<p:tagLst xmlns:p="http://schemas.openxmlformats.org/presentationml/2006/main">
  <p:tag name="KSO_WM_DIAGRAM_VIRTUALLY_FRAME" val="{&quot;height&quot;:185.1,&quot;left&quot;:54.09999999999999,&quot;top&quot;:242,&quot;width&quot;:326.25}"/>
</p:tagLst>
</file>

<file path=ppt/tags/tag23.xml><?xml version="1.0" encoding="utf-8"?>
<p:tagLst xmlns:p="http://schemas.openxmlformats.org/presentationml/2006/main">
  <p:tag name="KSO_WM_DIAGRAM_VIRTUALLY_FRAME" val="{&quot;height&quot;:185.1,&quot;left&quot;:54.09999999999999,&quot;top&quot;:242,&quot;width&quot;:326.25}"/>
</p:tagLst>
</file>

<file path=ppt/tags/tag24.xml><?xml version="1.0" encoding="utf-8"?>
<p:tagLst xmlns:p="http://schemas.openxmlformats.org/presentationml/2006/main">
  <p:tag name="KSO_WM_DIAGRAM_VIRTUALLY_FRAME" val="{&quot;height&quot;:185.1,&quot;left&quot;:54.09999999999999,&quot;top&quot;:242,&quot;width&quot;:326.25}"/>
</p:tagLst>
</file>

<file path=ppt/tags/tag25.xml><?xml version="1.0" encoding="utf-8"?>
<p:tagLst xmlns:p="http://schemas.openxmlformats.org/presentationml/2006/main">
  <p:tag name="KSO_WM_DIAGRAM_VIRTUALLY_FRAME" val="{&quot;height&quot;:185.1,&quot;left&quot;:54.09999999999999,&quot;top&quot;:242,&quot;width&quot;:326.25}"/>
</p:tagLst>
</file>

<file path=ppt/tags/tag26.xml><?xml version="1.0" encoding="utf-8"?>
<p:tagLst xmlns:p="http://schemas.openxmlformats.org/presentationml/2006/main">
  <p:tag name="KSO_WM_DIAGRAM_VIRTUALLY_FRAME" val="{&quot;height&quot;:185.1,&quot;left&quot;:54.09999999999999,&quot;top&quot;:242,&quot;width&quot;:326.25}"/>
</p:tagLst>
</file>

<file path=ppt/tags/tag27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28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29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3.xml><?xml version="1.0" encoding="utf-8"?>
<p:tagLst xmlns:p="http://schemas.openxmlformats.org/presentationml/2006/main">
  <p:tag name="KSO_WM_DIAGRAM_VIRTUALLY_FRAME" val="{&quot;height&quot;:222,&quot;left&quot;:31.5,&quot;top&quot;:190.3,&quot;width&quot;:657}"/>
</p:tagLst>
</file>

<file path=ppt/tags/tag30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31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32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33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34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35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36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37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38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39.xml><?xml version="1.0" encoding="utf-8"?>
<p:tagLst xmlns:p="http://schemas.openxmlformats.org/presentationml/2006/main">
  <p:tag name="KSO_WM_DIAGRAM_VIRTUALLY_FRAME" val="{&quot;height&quot;:323.9000787401575,&quot;left&quot;:12.05,&quot;top&quot;:187.35,&quot;width&quot;:411.7750393700788}"/>
</p:tagLst>
</file>

<file path=ppt/tags/tag4.xml><?xml version="1.0" encoding="utf-8"?>
<p:tagLst xmlns:p="http://schemas.openxmlformats.org/presentationml/2006/main">
  <p:tag name="KSO_WM_DIAGRAM_VIRTUALLY_FRAME" val="{&quot;height&quot;:222,&quot;left&quot;:31.5,&quot;top&quot;:190.3,&quot;width&quot;:657}"/>
</p:tagLst>
</file>

<file path=ppt/tags/tag40.xml><?xml version="1.0" encoding="utf-8"?>
<p:tagLst xmlns:p="http://schemas.openxmlformats.org/presentationml/2006/main">
  <p:tag name="KSO_WM_DIAGRAM_VIRTUALLY_FRAME" val="{&quot;height&quot;:323.9000787401575,&quot;left&quot;:12.05,&quot;top&quot;:187.35,&quot;width&quot;:411.7750393700788}"/>
</p:tagLst>
</file>

<file path=ppt/tags/tag41.xml><?xml version="1.0" encoding="utf-8"?>
<p:tagLst xmlns:p="http://schemas.openxmlformats.org/presentationml/2006/main">
  <p:tag name="KSO_WM_DIAGRAM_VIRTUALLY_FRAME" val="{&quot;height&quot;:323.9000787401575,&quot;left&quot;:12.05,&quot;top&quot;:187.35,&quot;width&quot;:411.7750393700788}"/>
</p:tagLst>
</file>

<file path=ppt/tags/tag42.xml><?xml version="1.0" encoding="utf-8"?>
<p:tagLst xmlns:p="http://schemas.openxmlformats.org/presentationml/2006/main">
  <p:tag name="KSO_WM_DIAGRAM_VIRTUALLY_FRAME" val="{&quot;height&quot;:323.9000787401575,&quot;left&quot;:12.05,&quot;top&quot;:187.35,&quot;width&quot;:411.7750393700788}"/>
</p:tagLst>
</file>

<file path=ppt/tags/tag43.xml><?xml version="1.0" encoding="utf-8"?>
<p:tagLst xmlns:p="http://schemas.openxmlformats.org/presentationml/2006/main">
  <p:tag name="KSO_WM_DIAGRAM_VIRTUALLY_FRAME" val="{&quot;height&quot;:323.9000787401575,&quot;left&quot;:12.05,&quot;top&quot;:187.35,&quot;width&quot;:411.7750393700788}"/>
</p:tagLst>
</file>

<file path=ppt/tags/tag44.xml><?xml version="1.0" encoding="utf-8"?>
<p:tagLst xmlns:p="http://schemas.openxmlformats.org/presentationml/2006/main">
  <p:tag name="KSO_WM_DIAGRAM_VIRTUALLY_FRAME" val="{&quot;height&quot;:323.9000787401575,&quot;left&quot;:12.05,&quot;top&quot;:187.35,&quot;width&quot;:411.7750393700788}"/>
</p:tagLst>
</file>

<file path=ppt/tags/tag45.xml><?xml version="1.0" encoding="utf-8"?>
<p:tagLst xmlns:p="http://schemas.openxmlformats.org/presentationml/2006/main">
  <p:tag name="KSO_WM_DIAGRAM_VIRTUALLY_FRAME" val="{&quot;height&quot;:323.9000787401575,&quot;left&quot;:12.05,&quot;top&quot;:187.35,&quot;width&quot;:411.7750393700788}"/>
</p:tagLst>
</file>

<file path=ppt/tags/tag46.xml><?xml version="1.0" encoding="utf-8"?>
<p:tagLst xmlns:p="http://schemas.openxmlformats.org/presentationml/2006/main">
  <p:tag name="KSO_WM_DIAGRAM_VIRTUALLY_FRAME" val="{&quot;height&quot;:323.9000787401575,&quot;left&quot;:12.05,&quot;top&quot;:187.35,&quot;width&quot;:411.7750393700788}"/>
</p:tagLst>
</file>

<file path=ppt/tags/tag47.xml><?xml version="1.0" encoding="utf-8"?>
<p:tagLst xmlns:p="http://schemas.openxmlformats.org/presentationml/2006/main">
  <p:tag name="KSO_WM_DIAGRAM_VIRTUALLY_FRAME" val="{&quot;height&quot;:323.9000787401575,&quot;left&quot;:12.05,&quot;top&quot;:187.35,&quot;width&quot;:411.7750393700788}"/>
</p:tagLst>
</file>

<file path=ppt/tags/tag5.xml><?xml version="1.0" encoding="utf-8"?>
<p:tagLst xmlns:p="http://schemas.openxmlformats.org/presentationml/2006/main">
  <p:tag name="KSO_WM_DIAGRAM_VIRTUALLY_FRAME" val="{&quot;height&quot;:222,&quot;left&quot;:31.5,&quot;top&quot;:190.3,&quot;width&quot;:657}"/>
</p:tagLst>
</file>

<file path=ppt/tags/tag6.xml><?xml version="1.0" encoding="utf-8"?>
<p:tagLst xmlns:p="http://schemas.openxmlformats.org/presentationml/2006/main">
  <p:tag name="KSO_WM_DIAGRAM_VIRTUALLY_FRAME" val="{&quot;height&quot;:222,&quot;left&quot;:31.5,&quot;top&quot;:190.3,&quot;width&quot;:657}"/>
</p:tagLst>
</file>

<file path=ppt/tags/tag7.xml><?xml version="1.0" encoding="utf-8"?>
<p:tagLst xmlns:p="http://schemas.openxmlformats.org/presentationml/2006/main">
  <p:tag name="KSO_WM_DIAGRAM_VIRTUALLY_FRAME" val="{&quot;height&quot;:222,&quot;left&quot;:31.5,&quot;top&quot;:190.3,&quot;width&quot;:657}"/>
</p:tagLst>
</file>

<file path=ppt/tags/tag8.xml><?xml version="1.0" encoding="utf-8"?>
<p:tagLst xmlns:p="http://schemas.openxmlformats.org/presentationml/2006/main">
  <p:tag name="KSO_WM_DIAGRAM_VIRTUALLY_FRAME" val="{&quot;height&quot;:222,&quot;left&quot;:31.5,&quot;top&quot;:190.3,&quot;width&quot;:657}"/>
</p:tagLst>
</file>

<file path=ppt/tags/tag9.xml><?xml version="1.0" encoding="utf-8"?>
<p:tagLst xmlns:p="http://schemas.openxmlformats.org/presentationml/2006/main">
  <p:tag name="KSO_WM_DIAGRAM_VIRTUALLY_FRAME" val="{&quot;height&quot;:222,&quot;left&quot;:31.5,&quot;top&quot;:190.3,&quot;width&quot;:657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3272</Words>
  <Application>WPS 演示</Application>
  <PresentationFormat>On-screen Show (16:9)</PresentationFormat>
  <Paragraphs>358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微软雅黑</vt:lpstr>
      <vt:lpstr>Calibri</vt:lpstr>
      <vt:lpstr>等线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Lenovo</cp:lastModifiedBy>
  <cp:revision>23</cp:revision>
  <dcterms:created xsi:type="dcterms:W3CDTF">2025-05-02T02:27:00Z</dcterms:created>
  <dcterms:modified xsi:type="dcterms:W3CDTF">2025-05-05T09:00:17Z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CB3A0059D3D7491E8A284D9F56390282_12</vt:lpwstr>
  </property>
  <property fmtid="{D5CDD505-2E9C-101B-9397-08002B2CF9AE}" pid="3" name="KSOProductBuildVer">
    <vt:lpwstr>2052-12.1.0.20305</vt:lpwstr>
  </property>
</Properties>
</file>